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sldIdLst>
    <p:sldId id="270" r:id="rId5"/>
    <p:sldId id="287" r:id="rId6"/>
    <p:sldId id="295" r:id="rId7"/>
    <p:sldId id="299" r:id="rId8"/>
    <p:sldId id="306" r:id="rId9"/>
    <p:sldId id="307" r:id="rId10"/>
    <p:sldId id="288" r:id="rId11"/>
    <p:sldId id="300" r:id="rId12"/>
    <p:sldId id="289" r:id="rId13"/>
    <p:sldId id="298" r:id="rId14"/>
    <p:sldId id="305" r:id="rId15"/>
    <p:sldId id="302" r:id="rId16"/>
    <p:sldId id="296" r:id="rId17"/>
    <p:sldId id="290" r:id="rId18"/>
    <p:sldId id="297" r:id="rId19"/>
    <p:sldId id="304" r:id="rId20"/>
    <p:sldId id="291" r:id="rId21"/>
    <p:sldId id="303" r:id="rId22"/>
    <p:sldId id="293" r:id="rId23"/>
  </p:sldIdLst>
  <p:sldSz cx="9144000" cy="6858000" type="screen4x3"/>
  <p:notesSz cx="6858000" cy="9144000"/>
  <p:embeddedFontLst>
    <p:embeddedFont>
      <p:font typeface="Bahnschrift Condensed" panose="020B0502040204020203" pitchFamily="34" charset="0"/>
      <p:regular r:id="rId25"/>
      <p:bold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メイリオ" panose="020B0604030504040204" pitchFamily="50" charset="-128"/>
      <p:regular r:id="rId31"/>
      <p:bold r:id="rId32"/>
      <p:italic r:id="rId33"/>
      <p:boldItalic r:id="rId34"/>
    </p:embeddedFont>
    <p:embeddedFont>
      <p:font typeface="メイリオ" panose="020B0604030504040204" pitchFamily="50" charset="-128"/>
      <p:regular r:id="rId31"/>
      <p:bold r:id="rId32"/>
      <p:italic r:id="rId33"/>
      <p:boldItalic r:id="rId34"/>
    </p:embeddedFont>
    <p:embeddedFont>
      <p:font typeface="游ゴシック" panose="020B0400000000000000" pitchFamily="50" charset="-128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BD58B-9024-8191-FA21-CBED1778E990}" v="55" dt="2020-02-20T01:09:51.375"/>
    <p1510:client id="{9B6500E9-50CD-4673-AE31-18495FE2FAC5}" v="4212" dt="2020-02-20T01:53:09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90847"/>
              </p:ext>
            </p:extLst>
          </p:nvPr>
        </p:nvGraphicFramePr>
        <p:xfrm>
          <a:off x="599845" y="969361"/>
          <a:ext cx="614457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p.7</a:t>
                      </a:r>
                      <a:r>
                        <a:rPr lang="en-US" altLang="ja-JP" sz="800" b="0">
                          <a:latin typeface="+mn-ea"/>
                        </a:rPr>
                        <a:t> </a:t>
                      </a:r>
                      <a:r>
                        <a:rPr kumimoji="1" lang="en-US" altLang="ja-JP" sz="800" b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2020.02.07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アドベンチャー終了ダイアログを削除（鈴木）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ストーリー終了ダイアログを削除（鈴木）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2020.02.18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</a:t>
                      </a:r>
                      <a:r>
                        <a:rPr kumimoji="1" lang="ja-JP" altLang="en-US" sz="800"/>
                        <a:t>  ガチャのコントロールについて記載（鈴木）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p.6/7 </a:t>
                      </a:r>
                      <a:r>
                        <a:rPr kumimoji="1" lang="ja-JP" altLang="en-US" sz="800"/>
                        <a:t>画面遷移図を更新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p.8  </a:t>
                      </a:r>
                      <a:r>
                        <a:rPr kumimoji="1" lang="ja-JP" altLang="en-US" sz="800"/>
                        <a:t>ガチャ一覧画面を復帰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2020.02.20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p.5/6</a:t>
                      </a:r>
                      <a:r>
                        <a:rPr kumimoji="1" lang="ja-JP" altLang="en-US" sz="800"/>
                        <a:t>　ガチャコントロールについて修正（宮田）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※P.6</a:t>
                      </a:r>
                      <a:r>
                        <a:rPr kumimoji="1" lang="ja-JP" altLang="en-US" sz="800"/>
                        <a:t>にページ追加</a:t>
                      </a: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2593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F20FF20-43C9-4106-88CB-8D9EC81D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2" y="1157467"/>
            <a:ext cx="2544495" cy="4496436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13446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</a:rPr>
              <a:t> ※</a:t>
            </a:r>
            <a:r>
              <a:rPr kumimoji="1" lang="ja-JP" altLang="en-US" sz="1400" b="1">
                <a:latin typeface="+mj-ea"/>
              </a:rPr>
              <a:t>有償限定ガチャ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14596"/>
              </p:ext>
            </p:extLst>
          </p:nvPr>
        </p:nvGraphicFramePr>
        <p:xfrm>
          <a:off x="3912577" y="928043"/>
          <a:ext cx="5112602" cy="405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残り回数を表示させる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8906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070100" y="4613114"/>
            <a:ext cx="1087087" cy="1663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145952" y="3532427"/>
            <a:ext cx="254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B0F81A-F4B2-4942-A992-0F8FB074CE47}"/>
              </a:ext>
            </a:extLst>
          </p:cNvPr>
          <p:cNvSpPr txBox="1"/>
          <p:nvPr/>
        </p:nvSpPr>
        <p:spPr>
          <a:xfrm>
            <a:off x="4897925" y="217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有償</a:t>
            </a:r>
          </a:p>
        </p:txBody>
      </p:sp>
      <p:sp>
        <p:nvSpPr>
          <p:cNvPr id="56" name="テキスト ボックス 5">
            <a:extLst>
              <a:ext uri="{FF2B5EF4-FFF2-40B4-BE49-F238E27FC236}">
                <a16:creationId xmlns:a16="http://schemas.microsoft.com/office/drawing/2014/main" id="{27E52D61-09F3-4EB9-9691-4F327E4A37E2}"/>
              </a:ext>
            </a:extLst>
          </p:cNvPr>
          <p:cNvSpPr txBox="1"/>
          <p:nvPr/>
        </p:nvSpPr>
        <p:spPr>
          <a:xfrm>
            <a:off x="1465647" y="4360513"/>
            <a:ext cx="556563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あと</a:t>
            </a:r>
            <a:r>
              <a:rPr kumimoji="1" lang="en-US" altLang="ja-JP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A0F1C96-EA28-4248-BE55-27F102559BE2}"/>
              </a:ext>
            </a:extLst>
          </p:cNvPr>
          <p:cNvSpPr txBox="1"/>
          <p:nvPr/>
        </p:nvSpPr>
        <p:spPr>
          <a:xfrm>
            <a:off x="3157187" y="406976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CCDF4CE0-7617-410B-BB30-19BBC0D844E5}"/>
              </a:ext>
            </a:extLst>
          </p:cNvPr>
          <p:cNvCxnSpPr>
            <a:cxnSpLocks/>
            <a:stCxn id="57" idx="1"/>
            <a:endCxn id="56" idx="3"/>
          </p:cNvCxnSpPr>
          <p:nvPr/>
        </p:nvCxnSpPr>
        <p:spPr>
          <a:xfrm flipH="1">
            <a:off x="2022210" y="4200569"/>
            <a:ext cx="1134977" cy="26766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85626"/>
              </p:ext>
            </p:extLst>
          </p:nvPr>
        </p:nvGraphicFramePr>
        <p:xfrm>
          <a:off x="3651168" y="1147941"/>
          <a:ext cx="5112602" cy="31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4232662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>
                <a:latin typeface="+mj-ea"/>
                <a:ea typeface="+mj-ea"/>
              </a:rPr>
              <a:t>あと</a:t>
            </a:r>
            <a:r>
              <a:rPr kumimoji="1" lang="en-US" altLang="ja-JP" sz="700">
                <a:latin typeface="+mj-ea"/>
                <a:ea typeface="+mj-ea"/>
              </a:rPr>
              <a:t>23</a:t>
            </a:r>
            <a:r>
              <a:rPr kumimoji="1" lang="ja-JP" altLang="en-US" sz="700">
                <a:latin typeface="+mj-ea"/>
                <a:ea typeface="+mj-ea"/>
              </a:rPr>
              <a:t>時間</a:t>
            </a:r>
            <a:r>
              <a:rPr kumimoji="1" lang="en-US" altLang="ja-JP" sz="700">
                <a:latin typeface="+mj-ea"/>
                <a:ea typeface="+mj-ea"/>
              </a:rPr>
              <a:t>59</a:t>
            </a:r>
            <a:r>
              <a:rPr kumimoji="1" lang="ja-JP" altLang="en-US" sz="70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ga110b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17" y="1543051"/>
            <a:ext cx="1921883" cy="3403013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+mj-ea"/>
                <a:ea typeface="+mj-ea"/>
              </a:rPr>
              <a:t>ADV</a:t>
            </a:r>
            <a:r>
              <a:rPr kumimoji="1" lang="ja-JP" altLang="en-US">
                <a:latin typeface="+mj-ea"/>
                <a:ea typeface="+mj-ea"/>
              </a:rPr>
              <a:t>画面</a:t>
            </a:r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ADV</a:t>
            </a:r>
            <a:r>
              <a:rPr lang="ja-JP" altLang="en-US" sz="900">
                <a:latin typeface="+mj-ea"/>
                <a:ea typeface="+mj-ea"/>
              </a:rPr>
              <a:t>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途中で画面をフェードアウトさせてダイアログを表示させる。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2420" y="4996612"/>
            <a:ext cx="28364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ga1ood </a:t>
            </a:r>
            <a:r>
              <a:rPr lang="ja-JP" altLang="en-US" sz="900" b="1">
                <a:latin typeface="+mj-ea"/>
                <a:ea typeface="+mj-ea"/>
              </a:rPr>
              <a:t>アドベンチャー終了ダイアログ</a:t>
            </a:r>
            <a:endParaRPr lang="en-US" altLang="ja-JP" sz="900" b="1">
              <a:latin typeface="+mj-ea"/>
              <a:ea typeface="+mj-ea"/>
            </a:endParaRPr>
          </a:p>
          <a:p>
            <a:pPr algn="ctr"/>
            <a:r>
              <a:rPr lang="en-US" altLang="ja-JP" sz="900">
                <a:latin typeface="+mj-ea"/>
                <a:ea typeface="+mj-ea"/>
              </a:rPr>
              <a:t>OK</a:t>
            </a:r>
            <a:r>
              <a:rPr lang="ja-JP" altLang="en-US" sz="900">
                <a:latin typeface="+mj-ea"/>
                <a:ea typeface="+mj-ea"/>
              </a:rPr>
              <a:t>ボタンタップデガチャトップ画面に遷移させる。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9" idx="0"/>
            <a:endCxn id="51" idx="0"/>
          </p:cNvCxnSpPr>
          <p:nvPr/>
        </p:nvCxnSpPr>
        <p:spPr>
          <a:xfrm rot="16200000" flipH="1" flipV="1">
            <a:off x="2784505" y="86798"/>
            <a:ext cx="10779" cy="2923283"/>
          </a:xfrm>
          <a:prstGeom prst="bentConnector3">
            <a:avLst>
              <a:gd name="adj1" fmla="val -21207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50DCF2-EFA0-4511-BD39-B6123063930D}"/>
              </a:ext>
            </a:extLst>
          </p:cNvPr>
          <p:cNvGrpSpPr/>
          <p:nvPr/>
        </p:nvGrpSpPr>
        <p:grpSpPr>
          <a:xfrm>
            <a:off x="6193281" y="1543051"/>
            <a:ext cx="1900755" cy="3388669"/>
            <a:chOff x="6193281" y="1543051"/>
            <a:chExt cx="1900755" cy="3388669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27F218A-5A7B-4168-93AF-21D2EF067371}"/>
                </a:ext>
              </a:extLst>
            </p:cNvPr>
            <p:cNvSpPr/>
            <p:nvPr/>
          </p:nvSpPr>
          <p:spPr>
            <a:xfrm>
              <a:off x="6193281" y="1543051"/>
              <a:ext cx="1900755" cy="33886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E3B87FD5-B074-4FEF-8511-E9FD620208C4}"/>
                </a:ext>
              </a:extLst>
            </p:cNvPr>
            <p:cNvSpPr/>
            <p:nvPr/>
          </p:nvSpPr>
          <p:spPr>
            <a:xfrm>
              <a:off x="6396278" y="1961544"/>
              <a:ext cx="1494760" cy="1987218"/>
            </a:xfrm>
            <a:prstGeom prst="roundRect">
              <a:avLst>
                <a:gd name="adj" fmla="val 180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1100">
                  <a:latin typeface="+mj-ea"/>
                  <a:ea typeface="+mj-ea"/>
                </a:rPr>
                <a:t>確認</a:t>
              </a:r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r>
                <a:rPr lang="ja-JP" altLang="en-US" sz="900" i="1">
                  <a:latin typeface="+mj-ea"/>
                  <a:ea typeface="+mj-ea"/>
                </a:rPr>
                <a:t>気になる続きは</a:t>
              </a:r>
              <a:endParaRPr lang="en-US" altLang="ja-JP" sz="900" i="1">
                <a:latin typeface="+mj-ea"/>
                <a:ea typeface="+mj-ea"/>
              </a:endParaRPr>
            </a:p>
            <a:p>
              <a:pPr algn="ctr"/>
              <a:r>
                <a:rPr lang="en-US" altLang="ja-JP" sz="900" i="1">
                  <a:latin typeface="+mj-ea"/>
                  <a:ea typeface="+mj-ea"/>
                </a:rPr>
                <a:t>TR</a:t>
              </a:r>
              <a:r>
                <a:rPr lang="ja-JP" altLang="en-US" sz="900" i="1">
                  <a:latin typeface="+mj-ea"/>
                  <a:ea typeface="+mj-ea"/>
                </a:rPr>
                <a:t>カード入手後に！</a:t>
              </a:r>
              <a:endParaRPr lang="en-US" altLang="ja-JP" sz="900" i="1">
                <a:latin typeface="+mj-ea"/>
                <a:ea typeface="+mj-ea"/>
              </a:endParaRP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4FD0DA90-8D5B-41E3-A903-2838533873C4}"/>
                </a:ext>
              </a:extLst>
            </p:cNvPr>
            <p:cNvSpPr/>
            <p:nvPr/>
          </p:nvSpPr>
          <p:spPr>
            <a:xfrm>
              <a:off x="6686458" y="3627543"/>
              <a:ext cx="914400" cy="24448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>
                  <a:latin typeface="+mj-ea"/>
                  <a:ea typeface="+mj-ea"/>
                </a:rPr>
                <a:t>OK</a:t>
              </a:r>
              <a:endParaRPr kumimoji="1" lang="ja-JP" altLang="en-US" sz="1100">
                <a:latin typeface="+mj-ea"/>
                <a:ea typeface="+mj-ea"/>
              </a:endParaRPr>
            </a:p>
          </p:txBody>
        </p:sp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E4D433-03F9-4287-BEB0-DBF24A845570}"/>
              </a:ext>
            </a:extLst>
          </p:cNvPr>
          <p:cNvSpPr/>
          <p:nvPr/>
        </p:nvSpPr>
        <p:spPr>
          <a:xfrm>
            <a:off x="331681" y="473400"/>
            <a:ext cx="8250480" cy="53949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ea typeface="メイリオ"/>
              </a:rPr>
              <a:t>ストーリー終了は宴側で示唆するため</a:t>
            </a:r>
            <a:endParaRPr lang="en-US" altLang="ja-JP"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/>
              <a:t>画面は削除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3896173" y="130760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ga120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1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ga120a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ga140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73410" y="2568919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05205" y="2851694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79686" y="2012483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11481" y="2261922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396984" y="1381311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73410" y="1630224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472015" y="4727322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703810" y="4948551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472015" y="5758565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703810" y="5979794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20" name="テキスト ボックス 1">
            <a:extLst>
              <a:ext uri="{FF2B5EF4-FFF2-40B4-BE49-F238E27FC236}">
                <a16:creationId xmlns:a16="http://schemas.microsoft.com/office/drawing/2014/main" id="{566C4987-CA5F-4D4A-89A6-68A2CE5329E2}"/>
              </a:ext>
            </a:extLst>
          </p:cNvPr>
          <p:cNvSpPr txBox="1"/>
          <p:nvPr/>
        </p:nvSpPr>
        <p:spPr>
          <a:xfrm>
            <a:off x="849875" y="3467713"/>
            <a:ext cx="51859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sz="1200" b="1">
                <a:ea typeface="+mn-lt"/>
                <a:cs typeface="+mn-lt"/>
              </a:rPr>
              <a:t>想定イベント</a:t>
            </a:r>
            <a:endParaRPr lang="ja-JP" sz="1200">
              <a:ea typeface="+mn-lt"/>
              <a:cs typeface="+mn-lt"/>
            </a:endParaRPr>
          </a:p>
          <a:p>
            <a:r>
              <a:rPr lang="ja-JP" sz="1000">
                <a:ea typeface="+mn-lt"/>
                <a:cs typeface="+mn-lt"/>
              </a:rPr>
              <a:t>属性×5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キャラ×数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〇〇記念ガチャ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└DL数、キャラ実装、新章(新ストーリー開放)、特殊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※特殊は今後の展開によるが生放送やTwitterキャンペーンなどを想定。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コラボガチャ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●ガチャのコントロールについて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  <a:latin typeface="+mj-ea"/>
                <a:ea typeface="+mj-ea"/>
              </a:rPr>
              <a:t>20200220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新規）</a:t>
            </a:r>
            <a:endParaRPr kumimoji="1" lang="en-US" altLang="ja-JP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5" y="875271"/>
            <a:ext cx="8442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ガチャのコントロールは以下のマスターで行うようにし、開催のコントロールや提供割合のコントロールを行う。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また、下記についてはおおよそのもののため、構造が悪かったり、不足等があれば随時追加、削除を行っていく想定。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135056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○ガチャ開催マスター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1627560"/>
            <a:ext cx="4288353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ガチャの開催期間や運営状態についてのコントロールを行うマスター。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3070"/>
              </p:ext>
            </p:extLst>
          </p:nvPr>
        </p:nvGraphicFramePr>
        <p:xfrm>
          <a:off x="828152" y="1896295"/>
          <a:ext cx="48358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ガチャ自体の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開催期間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本ガチャが有効になる期間。</a:t>
                      </a:r>
                      <a:r>
                        <a:rPr kumimoji="1" lang="en-US" altLang="ja-JP" sz="1000"/>
                        <a:t>yyyy-mm-dd</a:t>
                      </a:r>
                      <a:r>
                        <a:rPr kumimoji="1" lang="ja-JP" altLang="en-US" sz="1000"/>
                        <a:t> </a:t>
                      </a:r>
                      <a:r>
                        <a:rPr kumimoji="1" lang="en-US" altLang="ja-JP" sz="1000"/>
                        <a:t>hh:mm:ss</a:t>
                      </a:r>
                      <a:r>
                        <a:rPr kumimoji="1" lang="ja-JP" altLang="en-US" sz="1000"/>
                        <a:t>の形式で、開始と終了を設定。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有効</a:t>
                      </a:r>
                      <a:r>
                        <a:rPr kumimoji="1" lang="en-US" altLang="ja-JP" sz="1000"/>
                        <a:t>/</a:t>
                      </a:r>
                      <a:r>
                        <a:rPr kumimoji="1" lang="ja-JP" altLang="en-US" sz="1000"/>
                        <a:t>無効フラグ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</a:t>
                      </a:r>
                      <a:r>
                        <a:rPr kumimoji="1" lang="ja-JP" altLang="en-US" sz="1000"/>
                        <a:t>：無効　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：スーパーユーザーのみ　</a:t>
                      </a:r>
                      <a:r>
                        <a:rPr kumimoji="1" lang="en-US" altLang="ja-JP" sz="1000"/>
                        <a:t>2</a:t>
                      </a:r>
                      <a:r>
                        <a:rPr kumimoji="1" lang="ja-JP" altLang="en-US" sz="1000"/>
                        <a:t>：有効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これに該当するガチャ設定の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</a:tbl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8D1E0D-8523-4619-BF2C-83AA8F9DD5B3}"/>
              </a:ext>
            </a:extLst>
          </p:cNvPr>
          <p:cNvSpPr/>
          <p:nvPr/>
        </p:nvSpPr>
        <p:spPr>
          <a:xfrm>
            <a:off x="5812345" y="1619063"/>
            <a:ext cx="2503503" cy="6859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長くなりそうなのでガチャマスターと分離したが、合わせてもいいかも。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EBF5F0-49C5-4989-8705-D19532569A4A}"/>
              </a:ext>
            </a:extLst>
          </p:cNvPr>
          <p:cNvSpPr txBox="1"/>
          <p:nvPr/>
        </p:nvSpPr>
        <p:spPr>
          <a:xfrm>
            <a:off x="587365" y="3426069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○ガチャ設定マスター</a:t>
            </a:r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08614B30-3013-4C36-A3B7-005DC41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85720"/>
              </p:ext>
            </p:extLst>
          </p:nvPr>
        </p:nvGraphicFramePr>
        <p:xfrm>
          <a:off x="863664" y="3980067"/>
          <a:ext cx="479361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3059540225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35630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ガチャ設定の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共通か有償限定か、はたまたポイントか？価格も。</a:t>
                      </a:r>
                      <a:endParaRPr kumimoji="1" lang="en-US" altLang="ja-JP" sz="1000"/>
                    </a:p>
                    <a:p>
                      <a:r>
                        <a:rPr kumimoji="1" lang="ja-JP" altLang="en-US" sz="1000"/>
                        <a:t>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１回～ｎ連（ボタンごと）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★回数上限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回数に上限がある場合の回数。（ボタンごと）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★表示情報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ガチャに表示するバナーやキャラ絵、説明の情報。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8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レア度抽選割合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本ガチャで仕様するレア度抽選の割合テーブル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カード抽出割合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本ガチャで仕様するカード抽選の割合テーブル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使用するスタンプの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。使わない場合は空欄。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8399"/>
                  </a:ext>
                </a:extLst>
              </a:tr>
            </a:tbl>
          </a:graphicData>
        </a:graphic>
      </p:graphicFrame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032377F-FD54-4B73-98C7-FE2D56AF49EE}"/>
              </a:ext>
            </a:extLst>
          </p:cNvPr>
          <p:cNvSpPr/>
          <p:nvPr/>
        </p:nvSpPr>
        <p:spPr>
          <a:xfrm>
            <a:off x="5812345" y="2483816"/>
            <a:ext cx="2503503" cy="996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「スーパーユーザーのみ」は本番環境での緊急チェック用の想定。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そのため開催期間を突破できるといいかも。（必要リソースはすでに入っている前提で運用）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A90C2D-40BD-48A7-B7E7-EDEA42CECC3A}"/>
              </a:ext>
            </a:extLst>
          </p:cNvPr>
          <p:cNvSpPr txBox="1"/>
          <p:nvPr/>
        </p:nvSpPr>
        <p:spPr>
          <a:xfrm>
            <a:off x="711651" y="370306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個別のガチャ設定。</a:t>
            </a:r>
            <a:endParaRPr lang="en-US" altLang="ja-JP" sz="1000">
              <a:latin typeface="メイリオ"/>
              <a:ea typeface="メイリオ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FE5C357F-7988-45DA-B8C9-64807A905F6B}"/>
              </a:ext>
            </a:extLst>
          </p:cNvPr>
          <p:cNvSpPr/>
          <p:nvPr/>
        </p:nvSpPr>
        <p:spPr>
          <a:xfrm>
            <a:off x="5732446" y="4474346"/>
            <a:ext cx="159798" cy="1100831"/>
          </a:xfrm>
          <a:prstGeom prst="rightBrace">
            <a:avLst>
              <a:gd name="adj1" fmla="val 342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E0C12E1-5479-4B60-8C37-1210B759F0DB}"/>
              </a:ext>
            </a:extLst>
          </p:cNvPr>
          <p:cNvSpPr/>
          <p:nvPr/>
        </p:nvSpPr>
        <p:spPr>
          <a:xfrm>
            <a:off x="6053470" y="4474346"/>
            <a:ext cx="2503503" cy="110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この辺りをどうやって管理するかは要相談。決め打ちでパターンを作ってそのパターンの</a:t>
            </a:r>
            <a:r>
              <a:rPr kumimoji="1" lang="en-US" altLang="ja-JP" sz="1000">
                <a:solidFill>
                  <a:schemeClr val="tx1"/>
                </a:solidFill>
              </a:rPr>
              <a:t>ID</a:t>
            </a:r>
            <a:r>
              <a:rPr kumimoji="1" lang="ja-JP" altLang="en-US" sz="1000">
                <a:solidFill>
                  <a:schemeClr val="tx1"/>
                </a:solidFill>
              </a:rPr>
              <a:t>のみなのか、マスターで割と自由にコントロールすることが可能なのか。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FB1F51B-CF3E-4113-9B2D-4FDA775AA566}"/>
              </a:ext>
            </a:extLst>
          </p:cNvPr>
          <p:cNvGrpSpPr/>
          <p:nvPr/>
        </p:nvGrpSpPr>
        <p:grpSpPr>
          <a:xfrm>
            <a:off x="6276521" y="5568677"/>
            <a:ext cx="2057400" cy="762958"/>
            <a:chOff x="6276521" y="5568677"/>
            <a:chExt cx="2057400" cy="76295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6FC718A6-20A6-40F0-A8E6-C6C402C94CB9}"/>
                </a:ext>
              </a:extLst>
            </p:cNvPr>
            <p:cNvSpPr/>
            <p:nvPr/>
          </p:nvSpPr>
          <p:spPr>
            <a:xfrm>
              <a:off x="7233649" y="5568677"/>
              <a:ext cx="143144" cy="254582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B7D928E-AF97-433F-8D0D-0AD27565BAC9}"/>
                </a:ext>
              </a:extLst>
            </p:cNvPr>
            <p:cNvSpPr/>
            <p:nvPr/>
          </p:nvSpPr>
          <p:spPr>
            <a:xfrm>
              <a:off x="6276521" y="5758113"/>
              <a:ext cx="2057400" cy="57352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000">
                  <a:solidFill>
                    <a:schemeClr val="tx1"/>
                  </a:solidFill>
                </a:rPr>
                <a:t>最終的なガチャの想定の策定が</a:t>
              </a:r>
              <a:endParaRPr kumimoji="1" lang="en-US" altLang="ja-JP" sz="1000">
                <a:solidFill>
                  <a:schemeClr val="tx1"/>
                </a:solidFill>
              </a:endParaRPr>
            </a:p>
            <a:p>
              <a:r>
                <a:rPr kumimoji="1" lang="ja-JP" altLang="en-US" sz="1000">
                  <a:solidFill>
                    <a:schemeClr val="tx1"/>
                  </a:solidFill>
                </a:rPr>
                <a:t>必要。</a:t>
              </a:r>
              <a:endParaRPr kumimoji="1" lang="en-US" altLang="ja-JP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558868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○レア度抽選割合マスター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835867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41520"/>
              </p:ext>
            </p:extLst>
          </p:nvPr>
        </p:nvGraphicFramePr>
        <p:xfrm>
          <a:off x="828152" y="1104602"/>
          <a:ext cx="46609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26801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各レア度が出るウェイト。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FCD14D-E1A0-4EBD-9A3C-A5A29C76118D}"/>
              </a:ext>
            </a:extLst>
          </p:cNvPr>
          <p:cNvSpPr txBox="1"/>
          <p:nvPr/>
        </p:nvSpPr>
        <p:spPr>
          <a:xfrm>
            <a:off x="587365" y="2054252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○カード抽選割合マスター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CB492DB-136A-4581-8E22-2D1D25425A10}"/>
              </a:ext>
            </a:extLst>
          </p:cNvPr>
          <p:cNvSpPr txBox="1"/>
          <p:nvPr/>
        </p:nvSpPr>
        <p:spPr>
          <a:xfrm>
            <a:off x="711651" y="2331251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A3D7169E-83FF-43A1-87B7-8B7D35809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16843"/>
              </p:ext>
            </p:extLst>
          </p:nvPr>
        </p:nvGraphicFramePr>
        <p:xfrm>
          <a:off x="828152" y="2599986"/>
          <a:ext cx="47802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各カードが出るウェイト。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9D584A-32B6-400C-B66B-1B6169751880}"/>
              </a:ext>
            </a:extLst>
          </p:cNvPr>
          <p:cNvSpPr txBox="1"/>
          <p:nvPr/>
        </p:nvSpPr>
        <p:spPr>
          <a:xfrm>
            <a:off x="587365" y="3496436"/>
            <a:ext cx="156966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○スタンプマスター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255FF85-F0F4-4D57-BF9A-F27FF5909E55}"/>
              </a:ext>
            </a:extLst>
          </p:cNvPr>
          <p:cNvSpPr txBox="1"/>
          <p:nvPr/>
        </p:nvSpPr>
        <p:spPr>
          <a:xfrm>
            <a:off x="711651" y="3773435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スタンプのマスター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5" name="表 2">
            <a:extLst>
              <a:ext uri="{FF2B5EF4-FFF2-40B4-BE49-F238E27FC236}">
                <a16:creationId xmlns:a16="http://schemas.microsoft.com/office/drawing/2014/main" id="{DB28F633-AFCA-4050-9FAF-F169EE6E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38150"/>
              </p:ext>
            </p:extLst>
          </p:nvPr>
        </p:nvGraphicFramePr>
        <p:xfrm>
          <a:off x="828152" y="4042170"/>
          <a:ext cx="4658248" cy="17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260338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スタンプテーブルの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45730"/>
                  </a:ext>
                </a:extLst>
              </a:tr>
              <a:tr h="246928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300693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00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54849"/>
                  </a:ext>
                </a:extLst>
              </a:tr>
            </a:tbl>
          </a:graphicData>
        </a:graphic>
      </p:graphicFrame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715FB26-126B-4C45-9602-712084780C2A}"/>
              </a:ext>
            </a:extLst>
          </p:cNvPr>
          <p:cNvSpPr/>
          <p:nvPr/>
        </p:nvSpPr>
        <p:spPr>
          <a:xfrm>
            <a:off x="5608390" y="4459989"/>
            <a:ext cx="2503503" cy="7315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アイテム等といっても、★５確定とかアイテムではなくガチャに影響するものもある。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3255702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6318384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57" idx="3"/>
            <a:endCxn id="104" idx="1"/>
          </p:cNvCxnSpPr>
          <p:nvPr/>
        </p:nvCxnSpPr>
        <p:spPr>
          <a:xfrm>
            <a:off x="2364287" y="2114080"/>
            <a:ext cx="937528" cy="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4220426" y="2119288"/>
            <a:ext cx="498919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279013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881819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558708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6121696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944383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2364287" y="2114080"/>
            <a:ext cx="891415" cy="2088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595658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993747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15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4449910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45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314" y="1304933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40" idx="1"/>
          </p:cNvCxnSpPr>
          <p:nvPr/>
        </p:nvCxnSpPr>
        <p:spPr>
          <a:xfrm flipV="1">
            <a:off x="7244907" y="2118805"/>
            <a:ext cx="499407" cy="5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740801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341593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982074" y="-916021"/>
            <a:ext cx="3329" cy="444523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373239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429189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833762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206356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724" y="35643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>
            <a:off x="5643429" y="2119288"/>
            <a:ext cx="674955" cy="1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922639" y="3194795"/>
            <a:ext cx="628263" cy="1107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359554" y="5197972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51" y="1304931"/>
            <a:ext cx="916536" cy="1618297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965083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7837721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>
            <a:off x="3706174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8539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837141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Ga110c</a:t>
            </a:r>
            <a:endParaRPr lang="ja-JP" altLang="en-US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57" idx="3"/>
            <a:endCxn id="76" idx="0"/>
          </p:cNvCxnSpPr>
          <p:nvPr/>
        </p:nvCxnSpPr>
        <p:spPr>
          <a:xfrm>
            <a:off x="2364287" y="2114080"/>
            <a:ext cx="160254" cy="2592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C7BB309-024C-4137-B30D-28CBCD8941F0}"/>
              </a:ext>
            </a:extLst>
          </p:cNvPr>
          <p:cNvSpPr/>
          <p:nvPr/>
        </p:nvSpPr>
        <p:spPr>
          <a:xfrm>
            <a:off x="1521054" y="333527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EC5B49-8C12-4C9B-BFCC-E819D89FD74A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 flipH="1">
            <a:off x="1896039" y="2923228"/>
            <a:ext cx="9980" cy="41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D91DA66-E317-4907-A863-05785253BDF4}"/>
              </a:ext>
            </a:extLst>
          </p:cNvPr>
          <p:cNvSpPr/>
          <p:nvPr/>
        </p:nvSpPr>
        <p:spPr>
          <a:xfrm>
            <a:off x="7190342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CAEF1FD-C4BC-4165-9CB7-524FF222DE60}"/>
              </a:ext>
            </a:extLst>
          </p:cNvPr>
          <p:cNvSpPr/>
          <p:nvPr/>
        </p:nvSpPr>
        <p:spPr>
          <a:xfrm>
            <a:off x="7399807" y="1836830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5AC5D61F-4338-4BC4-9492-842B54F20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29" y="1302911"/>
            <a:ext cx="904977" cy="1620317"/>
          </a:xfrm>
          <a:prstGeom prst="rect">
            <a:avLst/>
          </a:prstGeom>
        </p:spPr>
      </p:pic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44E0F527-2519-42ED-9F84-C7F5D9D378A9}"/>
              </a:ext>
            </a:extLst>
          </p:cNvPr>
          <p:cNvSpPr txBox="1"/>
          <p:nvPr/>
        </p:nvSpPr>
        <p:spPr>
          <a:xfrm>
            <a:off x="-36951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14CF993-6DC2-4012-BB8A-FFD6E9E0E443}"/>
              </a:ext>
            </a:extLst>
          </p:cNvPr>
          <p:cNvCxnSpPr>
            <a:cxnSpLocks/>
            <a:stCxn id="95" idx="3"/>
            <a:endCxn id="57" idx="1"/>
          </p:cNvCxnSpPr>
          <p:nvPr/>
        </p:nvCxnSpPr>
        <p:spPr>
          <a:xfrm>
            <a:off x="1097706" y="2113070"/>
            <a:ext cx="350045" cy="101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E673A0AC-DEA6-4A36-B65C-14C3489AE667}"/>
              </a:ext>
            </a:extLst>
          </p:cNvPr>
          <p:cNvCxnSpPr>
            <a:cxnSpLocks/>
            <a:stCxn id="95" idx="2"/>
            <a:endCxn id="46" idx="1"/>
          </p:cNvCxnSpPr>
          <p:nvPr/>
        </p:nvCxnSpPr>
        <p:spPr>
          <a:xfrm rot="16200000" flipH="1">
            <a:off x="1310594" y="2257852"/>
            <a:ext cx="1279732" cy="26104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2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37789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13469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19522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576287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9366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</p:cNvCxnSpPr>
          <p:nvPr/>
        </p:nvCxnSpPr>
        <p:spPr>
          <a:xfrm rot="16200000" flipH="1">
            <a:off x="126287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83551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307403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33" y="1550539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40" idx="1"/>
          </p:cNvCxnSpPr>
          <p:nvPr/>
        </p:nvCxnSpPr>
        <p:spPr>
          <a:xfrm>
            <a:off x="4304422" y="2355943"/>
            <a:ext cx="1635011" cy="846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643989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415847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6926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7027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604580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640147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238500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9918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58" y="1550537"/>
            <a:ext cx="916536" cy="1618297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276832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245700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4089566" y="5902676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6005452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9FD9-0AA1-4B46-8E05-744A98A0183F}"/>
              </a:ext>
            </a:extLst>
          </p:cNvPr>
          <p:cNvSpPr/>
          <p:nvPr/>
        </p:nvSpPr>
        <p:spPr>
          <a:xfrm>
            <a:off x="1532261" y="372045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6E557904-5F0F-4A07-996D-5631F1F2DBE6}"/>
              </a:ext>
            </a:extLst>
          </p:cNvPr>
          <p:cNvCxnSpPr>
            <a:cxnSpLocks/>
          </p:cNvCxnSpPr>
          <p:nvPr/>
        </p:nvCxnSpPr>
        <p:spPr>
          <a:xfrm>
            <a:off x="1895126" y="3166141"/>
            <a:ext cx="2392" cy="5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F2318EBE-45B4-4AD9-8BFC-3DDBBACDB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33" y="1547794"/>
            <a:ext cx="904977" cy="1620317"/>
          </a:xfrm>
          <a:prstGeom prst="rect">
            <a:avLst/>
          </a:prstGeom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88A4D9C-E6C3-458D-B30E-176004A57D78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1116410" y="2357953"/>
            <a:ext cx="342548" cy="1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89540935-BEF9-4918-959B-B1463E2990D0}"/>
              </a:ext>
            </a:extLst>
          </p:cNvPr>
          <p:cNvCxnSpPr>
            <a:cxnSpLocks/>
            <a:stCxn id="42" idx="2"/>
            <a:endCxn id="34" idx="1"/>
          </p:cNvCxnSpPr>
          <p:nvPr/>
        </p:nvCxnSpPr>
        <p:spPr>
          <a:xfrm rot="16200000" flipH="1">
            <a:off x="615357" y="3216675"/>
            <a:ext cx="2201531" cy="21044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4D29C24-3928-4900-B594-0DBB23E39BEA}"/>
              </a:ext>
            </a:extLst>
          </p:cNvPr>
          <p:cNvSpPr txBox="1"/>
          <p:nvPr/>
        </p:nvSpPr>
        <p:spPr>
          <a:xfrm>
            <a:off x="-36951" y="3174588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2797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ga100 </a:t>
            </a:r>
            <a:r>
              <a:rPr kumimoji="1" lang="ja-JP" altLang="en-US" sz="1400" b="1">
                <a:latin typeface="+mn-ea"/>
              </a:rPr>
              <a:t>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700" b="1">
                  <a:ea typeface="メイリオ"/>
                </a:rPr>
                <a:t>詳細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34FD08-3900-48BC-A60C-207B15D91BE7}">
  <ds:schemaRefs>
    <ds:schemaRef ds:uri="0296febf-2773-4faf-ae76-6dee2362d0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4AEB3-75A9-44A0-A4FD-8F6E539F9FE5}">
  <ds:schemaRefs>
    <ds:schemaRef ds:uri="http://purl.org/dc/terms/"/>
    <ds:schemaRef ds:uri="http://schemas.microsoft.com/office/2006/documentManagement/types"/>
    <ds:schemaRef ds:uri="http://purl.org/dc/dcmitype/"/>
    <ds:schemaRef ds:uri="0296febf-2773-4faf-ae76-6dee2362d0d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0</TotalTime>
  <Words>3247</Words>
  <Application>Microsoft Office PowerPoint</Application>
  <PresentationFormat>画面に合わせる (4:3)</PresentationFormat>
  <Paragraphs>788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游ゴシック</vt:lpstr>
      <vt:lpstr>Century Gothic</vt:lpstr>
      <vt:lpstr>メイリオ</vt:lpstr>
      <vt:lpstr>メイリオ</vt:lpstr>
      <vt:lpstr>helvetica neue</vt:lpstr>
      <vt:lpstr>Bahnschrift Condensed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宮田 真吾</cp:lastModifiedBy>
  <cp:revision>1</cp:revision>
  <dcterms:created xsi:type="dcterms:W3CDTF">2019-06-27T02:30:15Z</dcterms:created>
  <dcterms:modified xsi:type="dcterms:W3CDTF">2020-02-20T01:56:29Z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